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83" r:id="rId2"/>
    <p:sldId id="256" r:id="rId3"/>
    <p:sldId id="281" r:id="rId4"/>
    <p:sldId id="257" r:id="rId5"/>
    <p:sldId id="258" r:id="rId6"/>
    <p:sldId id="284" r:id="rId7"/>
    <p:sldId id="259" r:id="rId8"/>
    <p:sldId id="260" r:id="rId9"/>
    <p:sldId id="261" r:id="rId10"/>
    <p:sldId id="285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6" r:id="rId21"/>
    <p:sldId id="271" r:id="rId22"/>
    <p:sldId id="272" r:id="rId23"/>
    <p:sldId id="287" r:id="rId24"/>
    <p:sldId id="273" r:id="rId25"/>
    <p:sldId id="274" r:id="rId26"/>
    <p:sldId id="279" r:id="rId27"/>
    <p:sldId id="280" r:id="rId28"/>
    <p:sldId id="275" r:id="rId29"/>
    <p:sldId id="282" r:id="rId30"/>
    <p:sldId id="278" r:id="rId31"/>
    <p:sldId id="277" r:id="rId32"/>
    <p:sldId id="288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xSI3vZlsM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TLBrqcuLB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Xg_f3gpcn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JwDpAhW_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480C-A787-4313-B9FE-0872D58F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29" y="102117"/>
            <a:ext cx="8520600" cy="841800"/>
          </a:xfrm>
        </p:spPr>
        <p:txBody>
          <a:bodyPr/>
          <a:lstStyle/>
          <a:p>
            <a:r>
              <a:rPr lang="en-CA" sz="2800" dirty="0"/>
              <a:t>Lab Safety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19A1E-8FEC-4416-88C2-3712D6A82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34" y="841800"/>
            <a:ext cx="5619371" cy="41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1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3B15-D26D-45ED-9BD5-5FC95571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52445452-CB8B-4E08-A10A-C690AD4B1F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28587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81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03" y="99836"/>
            <a:ext cx="7400925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438" y="1119188"/>
            <a:ext cx="2905125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2" y="90839"/>
            <a:ext cx="6413469" cy="23927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66675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08" y="0"/>
            <a:ext cx="7410450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11430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0"/>
            <a:ext cx="6905625" cy="39147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320" y="0"/>
            <a:ext cx="6905625" cy="4505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725" y="1491925"/>
            <a:ext cx="57150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Shap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Shape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2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Shap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Shape 1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Shape 1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Shape 1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Shape 13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53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Shape 15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Shape 16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4E15-2717-4593-B5B6-B9F4AD6D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4021AB6E-6B09-40F3-BB5A-F3BC74441D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28587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75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125" y="904875"/>
            <a:ext cx="33337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973" y="0"/>
            <a:ext cx="6467475" cy="48958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E06D-BA7E-4449-838B-07DA8F5F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BBB1F2F6-09FB-438D-9F3C-CF7B7E1933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28587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6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188" y="1007160"/>
            <a:ext cx="309562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433" y="165009"/>
            <a:ext cx="5592620" cy="467148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https://www.pshsa.ca/wp-content/uploads/2015/08/Aquatic-pollut-red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58" y="1580677"/>
            <a:ext cx="2202757" cy="220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97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93" y="2068410"/>
            <a:ext cx="8520600" cy="841800"/>
          </a:xfrm>
        </p:spPr>
        <p:txBody>
          <a:bodyPr/>
          <a:lstStyle/>
          <a:p>
            <a:r>
              <a:rPr lang="en-CA" sz="1800" dirty="0"/>
              <a:t>Environmental Hazard!! </a:t>
            </a:r>
            <a:br>
              <a:rPr lang="en-CA" sz="1800" dirty="0"/>
            </a:br>
            <a:r>
              <a:rPr lang="en-CA" sz="1800" dirty="0"/>
              <a:t>(Added to WHIMIS sheet after 2015)</a:t>
            </a:r>
          </a:p>
        </p:txBody>
      </p:sp>
      <p:pic>
        <p:nvPicPr>
          <p:cNvPr id="2050" name="Picture 2" descr="https://www.pshsa.ca/wp-content/uploads/2015/08/Aquatic-pollut-red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18" y="63966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17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713" y="428625"/>
            <a:ext cx="46005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CB1F88-867B-42EC-9AE2-617488715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859" y="518832"/>
            <a:ext cx="5348825" cy="4411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8459ED-EDE9-428E-A20D-89220705F987}"/>
              </a:ext>
            </a:extLst>
          </p:cNvPr>
          <p:cNvSpPr txBox="1"/>
          <p:nvPr/>
        </p:nvSpPr>
        <p:spPr>
          <a:xfrm>
            <a:off x="2924070" y="118722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House Hold Products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38DCC68-A430-4CD1-A005-CA34C70C8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638571"/>
              </p:ext>
            </p:extLst>
          </p:nvPr>
        </p:nvGraphicFramePr>
        <p:xfrm>
          <a:off x="3147189" y="817791"/>
          <a:ext cx="1003082" cy="1342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82">
                  <a:extLst>
                    <a:ext uri="{9D8B030D-6E8A-4147-A177-3AD203B41FA5}">
                      <a16:colId xmlns:a16="http://schemas.microsoft.com/office/drawing/2014/main" val="1714735714"/>
                    </a:ext>
                  </a:extLst>
                </a:gridCol>
              </a:tblGrid>
              <a:tr h="230530">
                <a:tc>
                  <a:txBody>
                    <a:bodyPr/>
                    <a:lstStyle/>
                    <a:p>
                      <a:pPr marL="50800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Dangerous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46265"/>
                  </a:ext>
                </a:extLst>
              </a:tr>
              <a:tr h="236245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Container</a:t>
                      </a:r>
                      <a:r>
                        <a:rPr lang="en-CA" sz="1200" dirty="0">
                          <a:effectLst/>
                        </a:rPr>
                        <a:t> –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359838"/>
                  </a:ext>
                </a:extLst>
              </a:tr>
              <a:tr h="213195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handle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620069"/>
                  </a:ext>
                </a:extLst>
              </a:tr>
              <a:tr h="236245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container with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626728"/>
                  </a:ext>
                </a:extLst>
              </a:tr>
              <a:tr h="213195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care, do not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0539"/>
                  </a:ext>
                </a:extLst>
              </a:tr>
              <a:tr h="213195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drop, </a:t>
                      </a:r>
                      <a:r>
                        <a:rPr lang="en-CA" sz="1200" dirty="0" err="1">
                          <a:effectLst/>
                        </a:rPr>
                        <a:t>etc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1415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9CC6D5-3A73-49DC-BE09-2A53D093C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77672"/>
              </p:ext>
            </p:extLst>
          </p:nvPr>
        </p:nvGraphicFramePr>
        <p:xfrm>
          <a:off x="5532476" y="817791"/>
          <a:ext cx="1149678" cy="856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678">
                  <a:extLst>
                    <a:ext uri="{9D8B030D-6E8A-4147-A177-3AD203B41FA5}">
                      <a16:colId xmlns:a16="http://schemas.microsoft.com/office/drawing/2014/main" val="1754730644"/>
                    </a:ext>
                  </a:extLst>
                </a:gridCol>
              </a:tblGrid>
              <a:tr h="209514">
                <a:tc>
                  <a:txBody>
                    <a:bodyPr/>
                    <a:lstStyle/>
                    <a:p>
                      <a:pPr marL="63500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Corrosive</a:t>
                      </a:r>
                      <a:r>
                        <a:rPr lang="en-CA" sz="1400" dirty="0">
                          <a:effectLst/>
                        </a:rPr>
                        <a:t> – wear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029561"/>
                  </a:ext>
                </a:extLst>
              </a:tr>
              <a:tr h="216097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gloves and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592663"/>
                  </a:ext>
                </a:extLst>
              </a:tr>
              <a:tr h="216097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goggles, 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2569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C77A08-F1E9-47A5-B407-592EC5FDC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219609"/>
              </p:ext>
            </p:extLst>
          </p:nvPr>
        </p:nvGraphicFramePr>
        <p:xfrm>
          <a:off x="3097989" y="2358237"/>
          <a:ext cx="1101481" cy="1088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481">
                  <a:extLst>
                    <a:ext uri="{9D8B030D-6E8A-4147-A177-3AD203B41FA5}">
                      <a16:colId xmlns:a16="http://schemas.microsoft.com/office/drawing/2014/main" val="1828217549"/>
                    </a:ext>
                  </a:extLst>
                </a:gridCol>
              </a:tblGrid>
              <a:tr h="208280">
                <a:tc>
                  <a:txBody>
                    <a:bodyPr/>
                    <a:lstStyle/>
                    <a:p>
                      <a:pPr marL="50800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Dangerous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66985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Contents</a:t>
                      </a:r>
                      <a:r>
                        <a:rPr lang="en-CA" sz="1400" dirty="0">
                          <a:effectLst/>
                        </a:rPr>
                        <a:t> –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79706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handle contents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9374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with care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06729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B118880-8379-4C46-8678-01BF16070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997984"/>
              </p:ext>
            </p:extLst>
          </p:nvPr>
        </p:nvGraphicFramePr>
        <p:xfrm>
          <a:off x="5532476" y="2358237"/>
          <a:ext cx="1149678" cy="1089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678">
                  <a:extLst>
                    <a:ext uri="{9D8B030D-6E8A-4147-A177-3AD203B41FA5}">
                      <a16:colId xmlns:a16="http://schemas.microsoft.com/office/drawing/2014/main" val="3535454485"/>
                    </a:ext>
                  </a:extLst>
                </a:gridCol>
              </a:tblGrid>
              <a:tr h="175277">
                <a:tc>
                  <a:txBody>
                    <a:bodyPr/>
                    <a:lstStyle/>
                    <a:p>
                      <a:pPr marL="63500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>
                          <a:effectLst/>
                        </a:rPr>
                        <a:t>Explosive</a:t>
                      </a:r>
                      <a:r>
                        <a:rPr lang="en-CA" sz="1100" dirty="0">
                          <a:effectLst/>
                        </a:rPr>
                        <a:t> –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475014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Handle with care,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377324"/>
                  </a:ext>
                </a:extLst>
              </a:tr>
              <a:tr h="182438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keep away from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22088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heat, flames, and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512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sparks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783504"/>
                  </a:ext>
                </a:extLst>
              </a:tr>
              <a:tr h="182224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95970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F0B8DBE-4EAE-47FC-8675-67A73568B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217094"/>
              </p:ext>
            </p:extLst>
          </p:nvPr>
        </p:nvGraphicFramePr>
        <p:xfrm>
          <a:off x="3147189" y="3618504"/>
          <a:ext cx="1101481" cy="1257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481">
                  <a:extLst>
                    <a:ext uri="{9D8B030D-6E8A-4147-A177-3AD203B41FA5}">
                      <a16:colId xmlns:a16="http://schemas.microsoft.com/office/drawing/2014/main" val="201925660"/>
                    </a:ext>
                  </a:extLst>
                </a:gridCol>
              </a:tblGrid>
              <a:tr h="192398">
                <a:tc>
                  <a:txBody>
                    <a:bodyPr/>
                    <a:lstStyle/>
                    <a:p>
                      <a:pPr marL="50800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Flammable</a:t>
                      </a:r>
                      <a:r>
                        <a:rPr lang="en-CA" sz="1200" dirty="0">
                          <a:effectLst/>
                        </a:rPr>
                        <a:t> –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90966"/>
                  </a:ext>
                </a:extLst>
              </a:tr>
              <a:tr h="291570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keep away from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9352"/>
                  </a:ext>
                </a:extLst>
              </a:tr>
              <a:tr h="142025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heat, flames,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168446"/>
                  </a:ext>
                </a:extLst>
              </a:tr>
              <a:tr h="142025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and sparks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489720"/>
                  </a:ext>
                </a:extLst>
              </a:tr>
              <a:tr h="119073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810609"/>
                  </a:ext>
                </a:extLst>
              </a:tr>
              <a:tr h="119073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3874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C508760-628E-4427-89F6-F2F8CF20E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45022"/>
              </p:ext>
            </p:extLst>
          </p:nvPr>
        </p:nvGraphicFramePr>
        <p:xfrm>
          <a:off x="5580673" y="3641027"/>
          <a:ext cx="1101481" cy="1045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481">
                  <a:extLst>
                    <a:ext uri="{9D8B030D-6E8A-4147-A177-3AD203B41FA5}">
                      <a16:colId xmlns:a16="http://schemas.microsoft.com/office/drawing/2014/main" val="2976078410"/>
                    </a:ext>
                  </a:extLst>
                </a:gridCol>
              </a:tblGrid>
              <a:tr h="208280">
                <a:tc>
                  <a:txBody>
                    <a:bodyPr/>
                    <a:lstStyle/>
                    <a:p>
                      <a:pPr marL="63500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</a:rPr>
                        <a:t>Poisonous</a:t>
                      </a:r>
                      <a:r>
                        <a:rPr lang="en-CA" sz="1200" dirty="0">
                          <a:effectLst/>
                        </a:rPr>
                        <a:t> – wear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20399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gloves, wash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78115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hands, do not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83994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breathe in, etc.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579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27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A79293-BF87-4179-B861-E49EC9202A65}"/>
              </a:ext>
            </a:extLst>
          </p:cNvPr>
          <p:cNvSpPr/>
          <p:nvPr/>
        </p:nvSpPr>
        <p:spPr>
          <a:xfrm>
            <a:off x="297712" y="765048"/>
            <a:ext cx="8197702" cy="266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WHMIS?</a:t>
            </a: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250"/>
              </a:lnSpc>
            </a:pPr>
            <a:r>
              <a:rPr lang="en-CA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76200" lvl="0" indent="-342900">
              <a:lnSpc>
                <a:spcPct val="95000"/>
              </a:lnSpc>
              <a:buFont typeface="Symbol" panose="05050102010706020507" pitchFamily="18" charset="2"/>
              <a:buChar char="-"/>
              <a:tabLst>
                <a:tab pos="457200" algn="l"/>
              </a:tabLst>
            </a:pP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method of ensuring everyone has access to safety information about any substance that they may encounter</a:t>
            </a: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"/>
              </a:lnSpc>
            </a:pP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-"/>
              <a:tabLst>
                <a:tab pos="457200" algn="l"/>
              </a:tabLst>
            </a:pP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10 WHMIS symbols, shown below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MSDS</a:t>
            </a:r>
            <a:br>
              <a:rPr lang="en-CA" dirty="0"/>
            </a:br>
            <a:r>
              <a:rPr lang="en-CA" dirty="0"/>
              <a:t>(Material Safety Data Sheet)</a:t>
            </a:r>
          </a:p>
        </p:txBody>
      </p:sp>
    </p:spTree>
    <p:extLst>
      <p:ext uri="{BB962C8B-B14F-4D97-AF65-F5344CB8AC3E}">
        <p14:creationId xmlns:p14="http://schemas.microsoft.com/office/powerpoint/2010/main" val="1062969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859" y="0"/>
            <a:ext cx="43282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9FEA07-4016-4F0C-895C-BC36C848CBDD}"/>
              </a:ext>
            </a:extLst>
          </p:cNvPr>
          <p:cNvSpPr txBox="1"/>
          <p:nvPr/>
        </p:nvSpPr>
        <p:spPr>
          <a:xfrm>
            <a:off x="882502" y="925145"/>
            <a:ext cx="657583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/>
              <a:t>Plan for the day:</a:t>
            </a:r>
          </a:p>
          <a:p>
            <a:endParaRPr lang="en-CA" sz="2000" dirty="0"/>
          </a:p>
          <a:p>
            <a:r>
              <a:rPr lang="en-CA" sz="2000" u="sng" dirty="0"/>
              <a:t>1) Make W.H.M.I.S and Household products flash cards</a:t>
            </a:r>
            <a:r>
              <a:rPr lang="en-CA" sz="2000" dirty="0"/>
              <a:t>:</a:t>
            </a:r>
          </a:p>
          <a:p>
            <a:pPr marL="342900" indent="-342900">
              <a:buAutoNum type="alphaLcParenR"/>
            </a:pPr>
            <a:r>
              <a:rPr lang="en-CA" sz="2000" dirty="0"/>
              <a:t>Draw symbol on one side</a:t>
            </a:r>
          </a:p>
          <a:p>
            <a:pPr marL="342900" indent="-342900">
              <a:buAutoNum type="alphaLcParenR"/>
            </a:pPr>
            <a:r>
              <a:rPr lang="en-CA" sz="2000" dirty="0"/>
              <a:t>Write description on other side</a:t>
            </a:r>
          </a:p>
          <a:p>
            <a:endParaRPr lang="en-CA" sz="2000" dirty="0"/>
          </a:p>
          <a:p>
            <a:r>
              <a:rPr lang="en-CA" sz="2000" dirty="0"/>
              <a:t>Due by end of class!</a:t>
            </a:r>
          </a:p>
          <a:p>
            <a:pPr marL="342900" indent="-342900">
              <a:buAutoNum type="arabicParenR"/>
            </a:pPr>
            <a:endParaRPr lang="en-CA" sz="2000" dirty="0"/>
          </a:p>
          <a:p>
            <a:r>
              <a:rPr lang="en-CA" sz="2000" u="sng" dirty="0"/>
              <a:t>2) Finish work booklet (due on Monday)</a:t>
            </a:r>
          </a:p>
          <a:p>
            <a:pPr marL="342900" indent="-342900">
              <a:buAutoNum type="arabicParenR"/>
            </a:pPr>
            <a:endParaRPr lang="en-CA" dirty="0"/>
          </a:p>
          <a:p>
            <a:pPr marL="342900" indent="-342900">
              <a:buAutoNum type="arabicParenR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644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188" y="1040716"/>
            <a:ext cx="309562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83" y="164571"/>
            <a:ext cx="7245174" cy="8671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D8B4-2E4B-4416-BFC6-1ED599A0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DF6916B1-3730-43E7-971A-6D40C5F042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28587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3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0" y="947738"/>
            <a:ext cx="3238500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09" y="85019"/>
            <a:ext cx="741045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022" y="1099439"/>
            <a:ext cx="309562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132</Words>
  <Application>Microsoft Office PowerPoint</Application>
  <PresentationFormat>On-screen Show (16:9)</PresentationFormat>
  <Paragraphs>45</Paragraphs>
  <Slides>32</Slides>
  <Notes>21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Symbol</vt:lpstr>
      <vt:lpstr>Simple Light</vt:lpstr>
      <vt:lpstr>Lab Safety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</vt:lpstr>
      <vt:lpstr>PowerPoint Presentation</vt:lpstr>
      <vt:lpstr>PowerPoint Presentation</vt:lpstr>
      <vt:lpstr>PowerPoint Presentation</vt:lpstr>
      <vt:lpstr>Environmental Hazard!!  (Added to WHIMIS sheet after 2015)</vt:lpstr>
      <vt:lpstr>PowerPoint Presentation</vt:lpstr>
      <vt:lpstr>PowerPoint Presentation</vt:lpstr>
      <vt:lpstr>MSDS (Material Safety Data Sheet)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Thai Nguyen</dc:creator>
  <cp:lastModifiedBy>Thai Nguyen</cp:lastModifiedBy>
  <cp:revision>18</cp:revision>
  <dcterms:modified xsi:type="dcterms:W3CDTF">2019-01-31T02:47:58Z</dcterms:modified>
</cp:coreProperties>
</file>